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59" r:id="rId4"/>
    <p:sldId id="304" r:id="rId5"/>
    <p:sldId id="303" r:id="rId6"/>
    <p:sldId id="299" r:id="rId7"/>
    <p:sldId id="302" r:id="rId8"/>
    <p:sldId id="269" r:id="rId9"/>
    <p:sldId id="263" r:id="rId10"/>
    <p:sldId id="300" r:id="rId11"/>
    <p:sldId id="305" r:id="rId12"/>
    <p:sldId id="306" r:id="rId13"/>
    <p:sldId id="307" r:id="rId14"/>
    <p:sldId id="279" r:id="rId15"/>
  </p:sldIdLst>
  <p:sldSz cx="9144000" cy="5143500" type="screen16x9"/>
  <p:notesSz cx="6858000" cy="9144000"/>
  <p:embeddedFontLst>
    <p:embeddedFont>
      <p:font typeface="Exo 2" panose="020B0604020202020204" charset="0"/>
      <p:regular r:id="rId17"/>
      <p:bold r:id="rId18"/>
      <p:italic r:id="rId19"/>
      <p:boldItalic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Nunito Light" pitchFamily="2" charset="0"/>
      <p:regular r:id="rId25"/>
      <p: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22C47B-C889-4450-BCC5-71069C076BA9}">
  <a:tblStyle styleId="{6D22C47B-C889-4450-BCC5-71069C076B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>
      <p:cViewPr varScale="1">
        <p:scale>
          <a:sx n="64" d="100"/>
          <a:sy n="64" d="100"/>
        </p:scale>
        <p:origin x="58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23009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28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0039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64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3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7" r:id="rId7"/>
    <p:sldLayoutId id="2147483658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de/digitalguide/fileadmin/DigitalGuide/Schaubilder/anwendungsfalldiagramm-1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hyperlink" Target="https://www.ionos.de/digitalguide/fileadmin/DigitalGuide/Schaubilder/anwendungsfalldiagramm-2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Use Case </a:t>
            </a:r>
            <a:r>
              <a:rPr lang="en-GB" dirty="0" err="1"/>
              <a:t>Diagramm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Beispiele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7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412;p46">
            <a:extLst>
              <a:ext uri="{FF2B5EF4-FFF2-40B4-BE49-F238E27FC236}">
                <a16:creationId xmlns:a16="http://schemas.microsoft.com/office/drawing/2014/main" id="{757322FB-6B03-40DA-8D38-D677F873D59A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14;p46">
            <a:extLst>
              <a:ext uri="{FF2B5EF4-FFF2-40B4-BE49-F238E27FC236}">
                <a16:creationId xmlns:a16="http://schemas.microsoft.com/office/drawing/2014/main" id="{B3203553-488F-43EE-95CE-B28821AD9A91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79C54E0-DF57-4257-ADEF-4A0EC9EA6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9" y="351429"/>
            <a:ext cx="4447982" cy="4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414;p46">
            <a:extLst>
              <a:ext uri="{FF2B5EF4-FFF2-40B4-BE49-F238E27FC236}">
                <a16:creationId xmlns:a16="http://schemas.microsoft.com/office/drawing/2014/main" id="{77DFF72F-36A2-46B6-8412-F18B319F5185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412;p46">
            <a:extLst>
              <a:ext uri="{FF2B5EF4-FFF2-40B4-BE49-F238E27FC236}">
                <a16:creationId xmlns:a16="http://schemas.microsoft.com/office/drawing/2014/main" id="{5E72BFF0-0560-476D-A4CD-CED7BC4EF2F2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387CCA-5311-4166-BC4C-0D6FADEE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144200"/>
            <a:ext cx="6821905" cy="38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414;p46">
            <a:extLst>
              <a:ext uri="{FF2B5EF4-FFF2-40B4-BE49-F238E27FC236}">
                <a16:creationId xmlns:a16="http://schemas.microsoft.com/office/drawing/2014/main" id="{25F09E47-9193-4BA9-B81E-19AB29643370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412;p46">
            <a:extLst>
              <a:ext uri="{FF2B5EF4-FFF2-40B4-BE49-F238E27FC236}">
                <a16:creationId xmlns:a16="http://schemas.microsoft.com/office/drawing/2014/main" id="{9AC4C115-E9AB-4DC0-86D7-8BC01E00E801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INffORUM: Anwendungsentwicklung - UML Methode ...">
            <a:extLst>
              <a:ext uri="{FF2B5EF4-FFF2-40B4-BE49-F238E27FC236}">
                <a16:creationId xmlns:a16="http://schemas.microsoft.com/office/drawing/2014/main" id="{6CF92663-7D11-46EA-84D0-44662F6F7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99" y="1144200"/>
            <a:ext cx="6919201" cy="38827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8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 für eure Aufmerksamkeit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7F8E55-5E74-4DD0-BB8E-2CC056910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cxnSp>
        <p:nvCxnSpPr>
          <p:cNvPr id="664" name="Google Shape;664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lnSpc>
                <a:spcPct val="150000"/>
              </a:lnSpc>
              <a:spcBef>
                <a:spcPts val="1000"/>
              </a:spcBef>
              <a:buSzPts val="1200"/>
              <a:buFont typeface="Roboto Condensed Light"/>
              <a:buAutoNum type="arabicPeriod"/>
            </a:pPr>
            <a:r>
              <a:rPr lang="de-AT" sz="1600" dirty="0">
                <a:solidFill>
                  <a:srgbClr val="434343"/>
                </a:solidFill>
              </a:rPr>
              <a:t>Anwendungsfalldiagramm Allgemein</a:t>
            </a:r>
          </a:p>
          <a:p>
            <a:pPr indent="-304800">
              <a:lnSpc>
                <a:spcPct val="150000"/>
              </a:lnSpc>
              <a:spcBef>
                <a:spcPts val="1000"/>
              </a:spcBef>
              <a:buSzPts val="1200"/>
              <a:buFont typeface="Roboto Condensed Light"/>
              <a:buAutoNum type="arabicPeriod"/>
            </a:pPr>
            <a:endParaRPr sz="16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Das </a:t>
            </a:r>
            <a:r>
              <a:rPr lang="en-GB" sz="1600" dirty="0" err="1">
                <a:solidFill>
                  <a:srgbClr val="434343"/>
                </a:solidFill>
              </a:rPr>
              <a:t>Anwendungsfalldiagramm</a:t>
            </a:r>
            <a:r>
              <a:rPr lang="en-GB" sz="1600" dirty="0">
                <a:solidFill>
                  <a:srgbClr val="434343"/>
                </a:solidFill>
              </a:rPr>
              <a:t> in der Praxis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endParaRPr sz="1600" dirty="0">
              <a:solidFill>
                <a:srgbClr val="434343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" sz="1600" dirty="0">
                <a:solidFill>
                  <a:srgbClr val="434343"/>
                </a:solidFill>
              </a:rPr>
              <a:t>Bausteine und Aufbau des Use-Case-Diagramms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endParaRPr lang="en" sz="1600" dirty="0">
              <a:solidFill>
                <a:srgbClr val="434343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" sz="1600" dirty="0">
                <a:solidFill>
                  <a:srgbClr val="434343"/>
                </a:solidFill>
              </a:rPr>
              <a:t>Beispiele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Anwendungsfalldiagramm </a:t>
            </a:r>
            <a:br>
              <a:rPr lang="en" dirty="0"/>
            </a:br>
            <a:r>
              <a:rPr lang="en" dirty="0"/>
              <a:t>Allgemein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7ACCA-A87D-46BD-A117-9542DCBA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Ziel</a:t>
            </a:r>
            <a:r>
              <a:rPr lang="en-GB" sz="1600" dirty="0"/>
              <a:t> </a:t>
            </a:r>
            <a:r>
              <a:rPr lang="en-GB" sz="1600" dirty="0" err="1"/>
              <a:t>ist</a:t>
            </a:r>
            <a:r>
              <a:rPr lang="en-GB" sz="1600" dirty="0"/>
              <a:t> es, </a:t>
            </a:r>
            <a:r>
              <a:rPr lang="en-GB" sz="1600" dirty="0" err="1"/>
              <a:t>möglichst</a:t>
            </a:r>
            <a:r>
              <a:rPr lang="en-GB" sz="1600" dirty="0"/>
              <a:t> </a:t>
            </a:r>
            <a:r>
              <a:rPr lang="en-GB" sz="1600" dirty="0" err="1"/>
              <a:t>einfach</a:t>
            </a:r>
            <a:r>
              <a:rPr lang="en-GB" sz="1600" dirty="0"/>
              <a:t> </a:t>
            </a:r>
            <a:r>
              <a:rPr lang="en-GB" sz="1600" dirty="0" err="1"/>
              <a:t>Fälle</a:t>
            </a:r>
            <a:r>
              <a:rPr lang="en-GB" sz="1600" dirty="0"/>
              <a:t> der </a:t>
            </a:r>
            <a:r>
              <a:rPr lang="en-GB" sz="1600" dirty="0" err="1"/>
              <a:t>Anwendungen</a:t>
            </a:r>
            <a:r>
              <a:rPr lang="en-GB" sz="1600" dirty="0"/>
              <a:t> </a:t>
            </a:r>
            <a:r>
              <a:rPr lang="en-GB" sz="1600" dirty="0" err="1"/>
              <a:t>zu</a:t>
            </a:r>
            <a:r>
              <a:rPr lang="en-GB" sz="1600" dirty="0"/>
              <a:t> </a:t>
            </a:r>
            <a:r>
              <a:rPr lang="en-GB" sz="1600" dirty="0" err="1"/>
              <a:t>zeigen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Ilustration</a:t>
            </a:r>
            <a:r>
              <a:rPr lang="en-GB" sz="1600" dirty="0"/>
              <a:t> </a:t>
            </a:r>
            <a:r>
              <a:rPr lang="en-GB" sz="1600" dirty="0" err="1"/>
              <a:t>mittels</a:t>
            </a:r>
            <a:r>
              <a:rPr lang="en-GB" sz="1600" dirty="0"/>
              <a:t> </a:t>
            </a:r>
            <a:r>
              <a:rPr lang="en-GB" sz="1600" dirty="0" err="1"/>
              <a:t>Strichmänchen</a:t>
            </a:r>
            <a:r>
              <a:rPr lang="en-GB" sz="1600" dirty="0"/>
              <a:t> </a:t>
            </a:r>
            <a:r>
              <a:rPr lang="en-GB" sz="1600" dirty="0" err="1"/>
              <a:t>dargestellt</a:t>
            </a:r>
            <a:r>
              <a:rPr lang="en-GB" sz="1600" dirty="0"/>
              <a:t> die </a:t>
            </a:r>
            <a:r>
              <a:rPr lang="en-GB" sz="1600" dirty="0" err="1"/>
              <a:t>auch</a:t>
            </a:r>
            <a:r>
              <a:rPr lang="en-GB" sz="1600" dirty="0"/>
              <a:t> </a:t>
            </a:r>
            <a:r>
              <a:rPr lang="en-GB" sz="1600" dirty="0" err="1"/>
              <a:t>Akteure</a:t>
            </a:r>
            <a:r>
              <a:rPr lang="en-GB" sz="1600" dirty="0"/>
              <a:t> </a:t>
            </a:r>
            <a:r>
              <a:rPr lang="en-GB" sz="1600" dirty="0" err="1"/>
              <a:t>heißen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Anwendungsfälle</a:t>
            </a:r>
            <a:r>
              <a:rPr lang="en-GB" sz="1600" dirty="0"/>
              <a:t> </a:t>
            </a:r>
            <a:r>
              <a:rPr lang="en-GB" sz="1600" dirty="0" err="1"/>
              <a:t>werden</a:t>
            </a:r>
            <a:r>
              <a:rPr lang="en-GB" sz="1600" dirty="0"/>
              <a:t> in </a:t>
            </a:r>
            <a:r>
              <a:rPr lang="en-GB" sz="1600" dirty="0" err="1"/>
              <a:t>Ellipsen</a:t>
            </a:r>
            <a:r>
              <a:rPr lang="en-GB" sz="1600" dirty="0"/>
              <a:t> </a:t>
            </a:r>
            <a:r>
              <a:rPr lang="en-GB" sz="1600" dirty="0" err="1"/>
              <a:t>Dargestellt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Systemgrenzen</a:t>
            </a:r>
            <a:r>
              <a:rPr lang="en-GB" sz="1600" dirty="0"/>
              <a:t> warden </a:t>
            </a:r>
            <a:r>
              <a:rPr lang="en-GB" sz="1600" dirty="0" err="1"/>
              <a:t>durch</a:t>
            </a:r>
            <a:r>
              <a:rPr lang="en-GB" sz="1600" dirty="0"/>
              <a:t> </a:t>
            </a:r>
            <a:r>
              <a:rPr lang="en-GB" sz="1600" dirty="0" err="1"/>
              <a:t>Rechtecke</a:t>
            </a:r>
            <a:r>
              <a:rPr lang="en-GB" sz="1600" dirty="0"/>
              <a:t> </a:t>
            </a:r>
            <a:r>
              <a:rPr lang="en-GB" sz="1600" dirty="0" err="1"/>
              <a:t>gekennzeichnet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DE0E-9F38-4345-8ABA-BE27127E4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Das </a:t>
            </a:r>
            <a:r>
              <a:rPr lang="en-GB" dirty="0" err="1"/>
              <a:t>Anwendungsfalldiagramm</a:t>
            </a:r>
            <a:r>
              <a:rPr lang="en-GB" dirty="0"/>
              <a:t> in der Praxis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11505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06420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Anwendungsfalldiagramm in der Praxis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2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7ACCA-A87D-46BD-A117-9542DCBA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Darstellung</a:t>
            </a:r>
            <a:r>
              <a:rPr lang="en-GB" sz="1600" dirty="0"/>
              <a:t> der </a:t>
            </a:r>
            <a:r>
              <a:rPr lang="en-GB" sz="1600" dirty="0" err="1"/>
              <a:t>wichtigsten</a:t>
            </a:r>
            <a:r>
              <a:rPr lang="en-GB" sz="1600" dirty="0"/>
              <a:t> </a:t>
            </a:r>
            <a:r>
              <a:rPr lang="en-GB" sz="1600" dirty="0" err="1"/>
              <a:t>Funktionen</a:t>
            </a:r>
            <a:r>
              <a:rPr lang="en-GB" sz="1600" dirty="0"/>
              <a:t> </a:t>
            </a:r>
            <a:r>
              <a:rPr lang="en-GB" sz="1600" dirty="0" err="1"/>
              <a:t>oder</a:t>
            </a:r>
            <a:r>
              <a:rPr lang="en-GB" sz="1600" dirty="0"/>
              <a:t> </a:t>
            </a:r>
            <a:r>
              <a:rPr lang="en-GB" sz="1600" dirty="0" err="1"/>
              <a:t>Ziele</a:t>
            </a:r>
            <a:r>
              <a:rPr lang="en-GB" sz="1600" dirty="0"/>
              <a:t> </a:t>
            </a:r>
            <a:r>
              <a:rPr lang="en-GB" sz="1600" dirty="0" err="1"/>
              <a:t>eines</a:t>
            </a:r>
            <a:r>
              <a:rPr lang="en-GB" sz="1600" dirty="0"/>
              <a:t> Systems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Ist</a:t>
            </a:r>
            <a:r>
              <a:rPr lang="en-GB" sz="1600" dirty="0"/>
              <a:t> </a:t>
            </a:r>
            <a:r>
              <a:rPr lang="en-GB" sz="1600" dirty="0" err="1"/>
              <a:t>eines</a:t>
            </a:r>
            <a:r>
              <a:rPr lang="en-GB" sz="1600" dirty="0"/>
              <a:t> der </a:t>
            </a:r>
            <a:r>
              <a:rPr lang="en-GB" sz="1600" dirty="0" err="1"/>
              <a:t>ersten</a:t>
            </a:r>
            <a:r>
              <a:rPr lang="en-GB" sz="1600" dirty="0"/>
              <a:t> </a:t>
            </a:r>
            <a:r>
              <a:rPr lang="en-GB" sz="1600" dirty="0" err="1"/>
              <a:t>Schritte</a:t>
            </a:r>
            <a:r>
              <a:rPr lang="en-GB" sz="1600" dirty="0"/>
              <a:t> </a:t>
            </a:r>
            <a:r>
              <a:rPr lang="en-GB" sz="1600" dirty="0" err="1"/>
              <a:t>bei</a:t>
            </a:r>
            <a:r>
              <a:rPr lang="en-GB" sz="1600" dirty="0"/>
              <a:t> der </a:t>
            </a:r>
            <a:r>
              <a:rPr lang="en-GB" sz="1600" dirty="0" err="1"/>
              <a:t>Entwicklung</a:t>
            </a:r>
            <a:r>
              <a:rPr lang="en-GB" sz="1600" dirty="0"/>
              <a:t> von Software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Anwendungsfalldiagramm</a:t>
            </a:r>
            <a:r>
              <a:rPr lang="en-GB" sz="1600" dirty="0"/>
              <a:t> </a:t>
            </a:r>
            <a:r>
              <a:rPr lang="en-GB" sz="1600" dirty="0" err="1"/>
              <a:t>soll</a:t>
            </a:r>
            <a:r>
              <a:rPr lang="en-GB" sz="1600" dirty="0"/>
              <a:t> </a:t>
            </a:r>
            <a:r>
              <a:rPr lang="en-GB" sz="1600" dirty="0" err="1"/>
              <a:t>Zusammenhänge</a:t>
            </a:r>
            <a:r>
              <a:rPr lang="en-GB" sz="1600" dirty="0"/>
              <a:t> </a:t>
            </a:r>
            <a:r>
              <a:rPr lang="en-GB" sz="1600" dirty="0" err="1"/>
              <a:t>bilden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DE0E-9F38-4345-8ABA-BE27127E4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Anwendungsfalldiagramm</a:t>
            </a:r>
            <a:r>
              <a:rPr lang="en-GB" dirty="0"/>
              <a:t> </a:t>
            </a:r>
            <a:r>
              <a:rPr lang="en-GB" dirty="0" err="1"/>
              <a:t>Allgemein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76465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Bausteine und Aufbau des Use-Case Diagramms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7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Für Akteuer und Systeme</a:t>
            </a:r>
            <a:endParaRPr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RICHARD ROE</a:t>
            </a: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“Neptune is the farthest planet from the Sun and the fourth-largest planet in our Solar System!”</a:t>
            </a:r>
            <a:endParaRPr/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HELENA PATTERSON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“Despite being red, Mars is a cold place. It’s full of iron oxide dust, which gives the planet its reddish cast”</a:t>
            </a:r>
            <a:endParaRPr/>
          </a:p>
        </p:txBody>
      </p:sp>
      <p:pic>
        <p:nvPicPr>
          <p:cNvPr id="11" name="Picture 10" descr=" Visualisierung von Akteur, System und Anwendungsfall">
            <a:hlinkClick r:id="rId3"/>
            <a:extLst>
              <a:ext uri="{FF2B5EF4-FFF2-40B4-BE49-F238E27FC236}">
                <a16:creationId xmlns:a16="http://schemas.microsoft.com/office/drawing/2014/main" id="{7A582AFE-941E-4C31-96B4-63465CB1B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59" y="934345"/>
            <a:ext cx="6799482" cy="382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Assoziation im UML- Anwendungsfalldiagramm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our Moon. 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cxnSp>
        <p:nvCxnSpPr>
          <p:cNvPr id="8" name="Google Shape;414;p46">
            <a:extLst>
              <a:ext uri="{FF2B5EF4-FFF2-40B4-BE49-F238E27FC236}">
                <a16:creationId xmlns:a16="http://schemas.microsoft.com/office/drawing/2014/main" id="{942E05DD-4627-486D-9802-119DC56105DA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12;p46">
            <a:extLst>
              <a:ext uri="{FF2B5EF4-FFF2-40B4-BE49-F238E27FC236}">
                <a16:creationId xmlns:a16="http://schemas.microsoft.com/office/drawing/2014/main" id="{73D49A2A-D908-44E1-A07B-BFCFAA6A832B}"/>
              </a:ext>
            </a:extLst>
          </p:cNvPr>
          <p:cNvCxnSpPr/>
          <p:nvPr/>
        </p:nvCxnSpPr>
        <p:spPr>
          <a:xfrm rot="10800000">
            <a:off x="6554400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Visualisierung der Beziehungen zwischen Akteur und Use Case sowie zwischen verschiedenen Anwendungsfällen">
            <a:hlinkClick r:id="rId4"/>
            <a:extLst>
              <a:ext uri="{FF2B5EF4-FFF2-40B4-BE49-F238E27FC236}">
                <a16:creationId xmlns:a16="http://schemas.microsoft.com/office/drawing/2014/main" id="{AAC002CA-59BC-4866-BA47-ECE3F75C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7" y="1253328"/>
            <a:ext cx="6908366" cy="388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On-screen Show (16:9)</PresentationFormat>
  <Paragraphs>46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 Condensed Light</vt:lpstr>
      <vt:lpstr>Fira Sans Extra Condensed Medium</vt:lpstr>
      <vt:lpstr>Nunito Light</vt:lpstr>
      <vt:lpstr>Exo 2</vt:lpstr>
      <vt:lpstr>Arial</vt:lpstr>
      <vt:lpstr>Roboto Condensed</vt:lpstr>
      <vt:lpstr>Tech Newsletter XL by Slidesgo</vt:lpstr>
      <vt:lpstr>Use Case Diagramm</vt:lpstr>
      <vt:lpstr>Agenda</vt:lpstr>
      <vt:lpstr>Anwendungsfalldiagramm  Allgemein</vt:lpstr>
      <vt:lpstr>Das Anwendungsfalldiagramm in der Praxis</vt:lpstr>
      <vt:lpstr>Das Anwendungsfalldiagramm in der Praxis</vt:lpstr>
      <vt:lpstr>Anwendungsfalldiagramm Allgemein</vt:lpstr>
      <vt:lpstr>Bausteine und Aufbau des Use-Case Diagramms</vt:lpstr>
      <vt:lpstr>Für Akteuer und Systeme</vt:lpstr>
      <vt:lpstr>Assoziation im UML- Anwendungsfalldiagramm</vt:lpstr>
      <vt:lpstr>Beispiele</vt:lpstr>
      <vt:lpstr>PowerPoint Presentation</vt:lpstr>
      <vt:lpstr>PowerPoint Presentation</vt:lpstr>
      <vt:lpstr>PowerPoint Presentation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Diagramm</dc:title>
  <dc:creator>Anel Suljkanovic</dc:creator>
  <cp:lastModifiedBy>Suljkanovic Anel</cp:lastModifiedBy>
  <cp:revision>5</cp:revision>
  <dcterms:modified xsi:type="dcterms:W3CDTF">2022-03-28T09:12:44Z</dcterms:modified>
</cp:coreProperties>
</file>